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5686425" cy="7970838"/>
  <p:notesSz cx="9866313" cy="6735763"/>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402D"/>
    <a:srgbClr val="DC7F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82" d="100"/>
          <a:sy n="82" d="100"/>
        </p:scale>
        <p:origin x="2366"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346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111154" tIns="55577" rIns="111154" bIns="55577"/>
          <a:lstStyle/>
          <a:p>
            <a:endParaRPr lang="en-US" dirty="0"/>
          </a:p>
        </p:txBody>
      </p:sp>
      <p:sp>
        <p:nvSpPr>
          <p:cNvPr id="4" name="Slide Number Placeholder 3"/>
          <p:cNvSpPr>
            <a:spLocks noGrp="1"/>
          </p:cNvSpPr>
          <p:nvPr>
            <p:ph type="sldNum" sz="quarter" idx="10"/>
          </p:nvPr>
        </p:nvSpPr>
        <p:spPr/>
        <p:txBody>
          <a:bodyPr lIns="111154" tIns="55577" rIns="111154" bIns="55577"/>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icPr>
            <a:picLocks noChangeAspect="1"/>
          </p:cNvPicPr>
          <p:nvPr/>
        </p:nvPicPr>
        <p:blipFill>
          <a:blip r:embed="rId3">
            <a:alphaModFix amt="99000"/>
          </a:blip>
          <a:stretch>
            <a:fillRect/>
          </a:stretch>
        </p:blipFill>
        <p:spPr>
          <a:xfrm>
            <a:off x="0" y="0"/>
            <a:ext cx="5686425" cy="7055427"/>
          </a:xfrm>
          <a:prstGeom prst="rect">
            <a:avLst/>
          </a:prstGeom>
        </p:spPr>
      </p:pic>
      <p:pic>
        <p:nvPicPr>
          <p:cNvPr id="3" name="Image 1" descr="preencoded.png"/>
          <p:cNvPicPr>
            <a:picLocks noChangeAspect="1"/>
          </p:cNvPicPr>
          <p:nvPr/>
        </p:nvPicPr>
        <p:blipFill>
          <a:blip r:embed="rId4">
            <a:alphaModFix amt="99000"/>
          </a:blip>
          <a:stretch>
            <a:fillRect/>
          </a:stretch>
        </p:blipFill>
        <p:spPr>
          <a:xfrm>
            <a:off x="130492" y="0"/>
            <a:ext cx="5686425" cy="3646170"/>
          </a:xfrm>
          <a:prstGeom prst="rect">
            <a:avLst/>
          </a:prstGeom>
        </p:spPr>
      </p:pic>
      <p:pic>
        <p:nvPicPr>
          <p:cNvPr id="4" name="Image 2" descr="preencoded.png"/>
          <p:cNvPicPr>
            <a:picLocks noChangeAspect="1"/>
          </p:cNvPicPr>
          <p:nvPr/>
        </p:nvPicPr>
        <p:blipFill>
          <a:blip r:embed="rId5">
            <a:alphaModFix amt="99000"/>
          </a:blip>
          <a:stretch>
            <a:fillRect/>
          </a:stretch>
        </p:blipFill>
        <p:spPr>
          <a:xfrm>
            <a:off x="0" y="3643997"/>
            <a:ext cx="5686425" cy="3638093"/>
          </a:xfrm>
          <a:prstGeom prst="rect">
            <a:avLst/>
          </a:prstGeom>
        </p:spPr>
      </p:pic>
      <p:pic>
        <p:nvPicPr>
          <p:cNvPr id="5" name="Image 3" descr="preencoded.png"/>
          <p:cNvPicPr>
            <a:picLocks noChangeAspect="1"/>
          </p:cNvPicPr>
          <p:nvPr/>
        </p:nvPicPr>
        <p:blipFill>
          <a:blip r:embed="rId6">
            <a:alphaModFix amt="99000"/>
          </a:blip>
          <a:stretch>
            <a:fillRect/>
          </a:stretch>
        </p:blipFill>
        <p:spPr>
          <a:xfrm>
            <a:off x="130493" y="1938818"/>
            <a:ext cx="5413057" cy="4233379"/>
          </a:xfrm>
          <a:prstGeom prst="rect">
            <a:avLst/>
          </a:prstGeom>
        </p:spPr>
      </p:pic>
      <p:sp>
        <p:nvSpPr>
          <p:cNvPr id="8" name="Text 0"/>
          <p:cNvSpPr txBox="1"/>
          <p:nvPr/>
        </p:nvSpPr>
        <p:spPr>
          <a:xfrm>
            <a:off x="84865" y="7288161"/>
            <a:ext cx="6336716" cy="203517"/>
          </a:xfrm>
          <a:prstGeom prst="rect">
            <a:avLst/>
          </a:prstGeom>
          <a:noFill/>
          <a:ln/>
        </p:spPr>
        <p:txBody>
          <a:bodyPr wrap="square" lIns="0" tIns="0" rIns="0" bIns="0" rtlCol="0" anchor="t">
            <a:spAutoFit/>
          </a:bodyPr>
          <a:lstStyle/>
          <a:p>
            <a:pPr marL="0" indent="0" algn="l">
              <a:lnSpc>
                <a:spcPct val="116000"/>
              </a:lnSpc>
              <a:buNone/>
            </a:pP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主催</a:t>
            </a:r>
            <a:r>
              <a:rPr 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en-US" altLang="zh-TW"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zh-TW"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公財</a:t>
            </a:r>
            <a:r>
              <a:rPr lang="en-US" altLang="zh-TW"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zh-TW"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静岡県産業振興財団 </a:t>
            </a:r>
            <a:r>
              <a:rPr lang="ja-JP" altLang="en-US" sz="105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フーズ・ヘルスケアオープンイノベーションセンター</a:t>
            </a:r>
            <a:r>
              <a:rPr lang="zh-TW" altLang="en-US" sz="105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　</a:t>
            </a:r>
            <a:endParaRPr lang="zh-TW"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endParaRPr>
          </a:p>
        </p:txBody>
      </p:sp>
      <p:pic>
        <p:nvPicPr>
          <p:cNvPr id="13" name="Image 6" descr="preencoded.png"/>
          <p:cNvPicPr>
            <a:picLocks noChangeAspect="1"/>
          </p:cNvPicPr>
          <p:nvPr/>
        </p:nvPicPr>
        <p:blipFill>
          <a:blip r:embed="rId7">
            <a:alphaModFix amt="99000"/>
          </a:blip>
          <a:stretch>
            <a:fillRect/>
          </a:stretch>
        </p:blipFill>
        <p:spPr>
          <a:xfrm>
            <a:off x="0" y="6048298"/>
            <a:ext cx="5686425" cy="1187907"/>
          </a:xfrm>
          <a:prstGeom prst="rect">
            <a:avLst/>
          </a:prstGeom>
        </p:spPr>
      </p:pic>
      <p:pic>
        <p:nvPicPr>
          <p:cNvPr id="14" name="Image 7" descr="preencoded.png"/>
          <p:cNvPicPr>
            <a:picLocks noChangeAspect="1"/>
          </p:cNvPicPr>
          <p:nvPr/>
        </p:nvPicPr>
        <p:blipFill>
          <a:blip r:embed="rId8">
            <a:alphaModFix amt="99000"/>
          </a:blip>
          <a:stretch>
            <a:fillRect/>
          </a:stretch>
        </p:blipFill>
        <p:spPr>
          <a:xfrm>
            <a:off x="566738" y="2188213"/>
            <a:ext cx="4884420" cy="191452"/>
          </a:xfrm>
          <a:prstGeom prst="rect">
            <a:avLst/>
          </a:prstGeom>
        </p:spPr>
      </p:pic>
      <p:sp>
        <p:nvSpPr>
          <p:cNvPr id="15" name="Text 5"/>
          <p:cNvSpPr txBox="1"/>
          <p:nvPr/>
        </p:nvSpPr>
        <p:spPr>
          <a:xfrm>
            <a:off x="46399" y="124325"/>
            <a:ext cx="5597987" cy="559897"/>
          </a:xfrm>
          <a:prstGeom prst="rect">
            <a:avLst/>
          </a:prstGeom>
          <a:noFill/>
          <a:ln/>
        </p:spPr>
        <p:txBody>
          <a:bodyPr wrap="square" lIns="0" tIns="0" rIns="0" bIns="0" rtlCol="0" anchor="t">
            <a:spAutoFit/>
          </a:bodyPr>
          <a:lstStyle/>
          <a:p>
            <a:pPr marL="0" indent="0" algn="ctr">
              <a:lnSpc>
                <a:spcPct val="116000"/>
              </a:lnSpc>
              <a:buNone/>
            </a:pPr>
            <a:r>
              <a:rPr lang="ja-JP" altLang="en-US" sz="3600" b="1" dirty="0">
                <a:solidFill>
                  <a:srgbClr val="583E2A">
                    <a:alpha val="99000"/>
                  </a:srgbClr>
                </a:solidFill>
                <a:latin typeface="HGS創英角ｺﾞｼｯｸUB" panose="020B0900000000000000" pitchFamily="50" charset="-128"/>
                <a:ea typeface="HGS創英角ｺﾞｼｯｸUB" panose="020B0900000000000000" pitchFamily="50" charset="-128"/>
                <a:cs typeface="M PLUS 1 Code Bold" pitchFamily="34" charset="-120"/>
              </a:rPr>
              <a:t>機能性表示食品セミナー</a:t>
            </a:r>
            <a:endParaRPr lang="en-US" altLang="ja-JP" sz="3600" b="1" dirty="0">
              <a:solidFill>
                <a:srgbClr val="583E2A">
                  <a:alpha val="99000"/>
                </a:srgbClr>
              </a:solidFill>
              <a:latin typeface="HGS創英角ｺﾞｼｯｸUB" panose="020B0900000000000000" pitchFamily="50" charset="-128"/>
              <a:ea typeface="HGS創英角ｺﾞｼｯｸUB" panose="020B0900000000000000" pitchFamily="50" charset="-128"/>
              <a:cs typeface="M PLUS 1 Code Bold" pitchFamily="34" charset="-120"/>
            </a:endParaRPr>
          </a:p>
        </p:txBody>
      </p:sp>
      <p:sp>
        <p:nvSpPr>
          <p:cNvPr id="18" name="Text 7"/>
          <p:cNvSpPr txBox="1"/>
          <p:nvPr/>
        </p:nvSpPr>
        <p:spPr>
          <a:xfrm>
            <a:off x="184135" y="1020795"/>
            <a:ext cx="5322514" cy="922368"/>
          </a:xfrm>
          <a:prstGeom prst="rect">
            <a:avLst/>
          </a:prstGeom>
          <a:noFill/>
          <a:ln/>
        </p:spPr>
        <p:txBody>
          <a:bodyPr wrap="square" lIns="0" tIns="0" rIns="0" bIns="0" rtlCol="0" anchor="t">
            <a:spAutoFit/>
          </a:bodyPr>
          <a:lstStyle/>
          <a:p>
            <a:pPr marL="0" indent="0" algn="l">
              <a:lnSpc>
                <a:spcPct val="116000"/>
              </a:lnSpc>
              <a:buNone/>
            </a:pPr>
            <a:r>
              <a:rPr lang="ja-JP" altLang="en-US" sz="1050" b="1" dirty="0">
                <a:solidFill>
                  <a:srgbClr val="583E2A">
                    <a:alpha val="99000"/>
                  </a:srgbClr>
                </a:solidFill>
                <a:latin typeface="+mn-ea"/>
                <a:cs typeface="M PLUS 1 Code Bold" pitchFamily="34" charset="-120"/>
              </a:rPr>
              <a:t>このたび「機能性表示食品の届出等に関するガイドライン」および「食品表示基準」が改正されました。</a:t>
            </a:r>
          </a:p>
          <a:p>
            <a:pPr marL="0" indent="0" algn="l">
              <a:lnSpc>
                <a:spcPct val="116000"/>
              </a:lnSpc>
              <a:buNone/>
            </a:pPr>
            <a:r>
              <a:rPr lang="ja-JP" altLang="en-US" sz="1050" b="1" dirty="0">
                <a:solidFill>
                  <a:srgbClr val="583E2A">
                    <a:alpha val="99000"/>
                  </a:srgbClr>
                </a:solidFill>
                <a:latin typeface="+mn-ea"/>
                <a:cs typeface="M PLUS 1 Code Bold" pitchFamily="34" charset="-120"/>
              </a:rPr>
              <a:t>これらを受けて、静岡県産業振興財団では、（公財）日本健康・栄養食品協会を講師に招き、食関連事業者様向けに改正内容に関するセミナーを開催いたします。</a:t>
            </a:r>
          </a:p>
          <a:p>
            <a:pPr marL="0" indent="0" algn="l">
              <a:lnSpc>
                <a:spcPct val="116000"/>
              </a:lnSpc>
              <a:buNone/>
            </a:pPr>
            <a:r>
              <a:rPr lang="ja-JP" altLang="en-US" sz="1050" b="1" dirty="0">
                <a:solidFill>
                  <a:srgbClr val="583E2A">
                    <a:alpha val="99000"/>
                  </a:srgbClr>
                </a:solidFill>
                <a:latin typeface="+mn-ea"/>
                <a:cs typeface="M PLUS 1 Code Bold" pitchFamily="34" charset="-120"/>
              </a:rPr>
              <a:t>機能性表示食品の届出をされた方や届出を検討されている方はぜひご参加ください！</a:t>
            </a:r>
          </a:p>
        </p:txBody>
      </p:sp>
      <p:pic>
        <p:nvPicPr>
          <p:cNvPr id="20" name="Image 10" descr="preencoded.png"/>
          <p:cNvPicPr>
            <a:picLocks noChangeAspect="1"/>
          </p:cNvPicPr>
          <p:nvPr/>
        </p:nvPicPr>
        <p:blipFill>
          <a:blip r:embed="rId9">
            <a:alphaModFix amt="99000"/>
          </a:blip>
          <a:stretch>
            <a:fillRect/>
          </a:stretch>
        </p:blipFill>
        <p:spPr>
          <a:xfrm>
            <a:off x="3636819" y="2444654"/>
            <a:ext cx="1959254" cy="1017223"/>
          </a:xfrm>
          <a:prstGeom prst="rect">
            <a:avLst/>
          </a:prstGeom>
        </p:spPr>
      </p:pic>
      <p:sp>
        <p:nvSpPr>
          <p:cNvPr id="22" name="Text 9"/>
          <p:cNvSpPr txBox="1"/>
          <p:nvPr/>
        </p:nvSpPr>
        <p:spPr>
          <a:xfrm>
            <a:off x="4073314" y="2561116"/>
            <a:ext cx="381000" cy="378437"/>
          </a:xfrm>
          <a:prstGeom prst="rect">
            <a:avLst/>
          </a:prstGeom>
          <a:noFill/>
          <a:ln/>
        </p:spPr>
        <p:txBody>
          <a:bodyPr wrap="square" lIns="0" tIns="0" rIns="0" bIns="0" rtlCol="0" anchor="t">
            <a:spAutoFit/>
          </a:bodyPr>
          <a:lstStyle/>
          <a:p>
            <a:pPr marL="0" indent="0" algn="l">
              <a:lnSpc>
                <a:spcPct val="105000"/>
              </a:lnSpc>
              <a:buNone/>
            </a:pPr>
            <a:r>
              <a:rPr lang="en-US" sz="1200" b="1" dirty="0">
                <a:solidFill>
                  <a:srgbClr val="000000">
                    <a:alpha val="99000"/>
                  </a:srgbClr>
                </a:solidFill>
                <a:latin typeface="+mn-ea"/>
                <a:cs typeface="M PLUS 1 Code Bold" pitchFamily="34" charset="-120"/>
              </a:rPr>
              <a:t>参加</a:t>
            </a:r>
            <a:endParaRPr lang="en-US" sz="1200" dirty="0">
              <a:latin typeface="+mn-ea"/>
            </a:endParaRPr>
          </a:p>
          <a:p>
            <a:pPr marL="0" indent="0" algn="l">
              <a:lnSpc>
                <a:spcPct val="105000"/>
              </a:lnSpc>
              <a:buNone/>
            </a:pPr>
            <a:r>
              <a:rPr lang="en-US" sz="1200" b="1" dirty="0">
                <a:solidFill>
                  <a:srgbClr val="000000">
                    <a:alpha val="99000"/>
                  </a:srgbClr>
                </a:solidFill>
                <a:latin typeface="+mn-ea"/>
                <a:cs typeface="M PLUS 1 Code Bold" pitchFamily="34" charset="-120"/>
              </a:rPr>
              <a:t>費用</a:t>
            </a:r>
            <a:endParaRPr lang="en-US" sz="1200" dirty="0">
              <a:latin typeface="+mn-ea"/>
            </a:endParaRPr>
          </a:p>
        </p:txBody>
      </p:sp>
      <p:sp>
        <p:nvSpPr>
          <p:cNvPr id="23" name="Text 10"/>
          <p:cNvSpPr txBox="1"/>
          <p:nvPr/>
        </p:nvSpPr>
        <p:spPr>
          <a:xfrm>
            <a:off x="4465076" y="2554092"/>
            <a:ext cx="595130" cy="326564"/>
          </a:xfrm>
          <a:prstGeom prst="rect">
            <a:avLst/>
          </a:prstGeom>
          <a:noFill/>
          <a:ln/>
        </p:spPr>
        <p:txBody>
          <a:bodyPr wrap="square" lIns="0" tIns="0" rIns="0" bIns="0" rtlCol="0" anchor="t">
            <a:spAutoFit/>
          </a:bodyPr>
          <a:lstStyle/>
          <a:p>
            <a:pPr marL="0" indent="0" algn="ctr">
              <a:lnSpc>
                <a:spcPct val="116000"/>
              </a:lnSpc>
              <a:buNone/>
            </a:pPr>
            <a:r>
              <a:rPr lang="en-US" sz="2000" b="1" dirty="0">
                <a:solidFill>
                  <a:srgbClr val="FFFFFF">
                    <a:alpha val="99000"/>
                  </a:srgbClr>
                </a:solidFill>
                <a:latin typeface="+mn-ea"/>
                <a:cs typeface="M PLUS 1 Code Bold" pitchFamily="34" charset="-120"/>
              </a:rPr>
              <a:t>無料</a:t>
            </a:r>
            <a:endParaRPr lang="en-US" sz="2000" dirty="0">
              <a:latin typeface="+mn-ea"/>
            </a:endParaRPr>
          </a:p>
        </p:txBody>
      </p:sp>
      <p:pic>
        <p:nvPicPr>
          <p:cNvPr id="26" name="Image 13" descr="preencoded.png"/>
          <p:cNvPicPr>
            <a:picLocks noChangeAspect="1"/>
          </p:cNvPicPr>
          <p:nvPr/>
        </p:nvPicPr>
        <p:blipFill>
          <a:blip r:embed="rId10">
            <a:alphaModFix amt="99000"/>
          </a:blip>
          <a:stretch>
            <a:fillRect/>
          </a:stretch>
        </p:blipFill>
        <p:spPr>
          <a:xfrm>
            <a:off x="130492" y="1943163"/>
            <a:ext cx="303848" cy="2836670"/>
          </a:xfrm>
          <a:prstGeom prst="rect">
            <a:avLst/>
          </a:prstGeom>
        </p:spPr>
      </p:pic>
      <p:pic>
        <p:nvPicPr>
          <p:cNvPr id="27" name="Image 14" descr="preencoded.png"/>
          <p:cNvPicPr>
            <a:picLocks noChangeAspect="1"/>
          </p:cNvPicPr>
          <p:nvPr/>
        </p:nvPicPr>
        <p:blipFill>
          <a:blip r:embed="rId11">
            <a:alphaModFix amt="99000"/>
          </a:blip>
          <a:stretch>
            <a:fillRect/>
          </a:stretch>
        </p:blipFill>
        <p:spPr>
          <a:xfrm>
            <a:off x="183015" y="2697495"/>
            <a:ext cx="193739" cy="1914058"/>
          </a:xfrm>
          <a:prstGeom prst="rect">
            <a:avLst/>
          </a:prstGeom>
        </p:spPr>
      </p:pic>
      <p:sp>
        <p:nvSpPr>
          <p:cNvPr id="29" name="Text 12"/>
          <p:cNvSpPr txBox="1"/>
          <p:nvPr/>
        </p:nvSpPr>
        <p:spPr>
          <a:xfrm>
            <a:off x="611554" y="2498446"/>
            <a:ext cx="1100733" cy="174856"/>
          </a:xfrm>
          <a:prstGeom prst="rect">
            <a:avLst/>
          </a:prstGeom>
          <a:noFill/>
          <a:ln/>
        </p:spPr>
        <p:txBody>
          <a:bodyPr wrap="square" lIns="0" tIns="0" rIns="0" bIns="0" rtlCol="0" anchor="t">
            <a:spAutoFit/>
          </a:bodyPr>
          <a:lstStyle/>
          <a:p>
            <a:pPr marL="0" indent="0" algn="l">
              <a:lnSpc>
                <a:spcPct val="116000"/>
              </a:lnSpc>
              <a:buNone/>
            </a:pPr>
            <a:r>
              <a:rPr lang="en-US" sz="1050" dirty="0">
                <a:solidFill>
                  <a:srgbClr val="583E2A">
                    <a:alpha val="99000"/>
                  </a:srgbClr>
                </a:solidFill>
                <a:latin typeface="+mn-ea"/>
                <a:cs typeface="Noto Sans CJK JP Medium" pitchFamily="34" charset="-120"/>
              </a:rPr>
              <a:t>13：00～13：05</a:t>
            </a:r>
            <a:endParaRPr lang="en-US" sz="1050" dirty="0">
              <a:latin typeface="+mn-ea"/>
            </a:endParaRPr>
          </a:p>
        </p:txBody>
      </p:sp>
      <p:sp>
        <p:nvSpPr>
          <p:cNvPr id="30" name="Text 13"/>
          <p:cNvSpPr txBox="1"/>
          <p:nvPr/>
        </p:nvSpPr>
        <p:spPr>
          <a:xfrm>
            <a:off x="611554" y="2701314"/>
            <a:ext cx="3124200" cy="224805"/>
          </a:xfrm>
          <a:prstGeom prst="rect">
            <a:avLst/>
          </a:prstGeom>
          <a:noFill/>
          <a:ln/>
        </p:spPr>
        <p:txBody>
          <a:bodyPr wrap="square" lIns="0" tIns="0" rIns="0" bIns="0" rtlCol="0" anchor="t">
            <a:spAutoFit/>
          </a:bodyPr>
          <a:lstStyle/>
          <a:p>
            <a:pPr marL="0" indent="0" algn="l">
              <a:lnSpc>
                <a:spcPct val="116000"/>
              </a:lnSpc>
              <a:buNone/>
            </a:pPr>
            <a:r>
              <a:rPr lang="ja-JP" altLang="en-US" sz="1350" b="1" dirty="0">
                <a:solidFill>
                  <a:srgbClr val="583E2A">
                    <a:alpha val="99000"/>
                  </a:srgbClr>
                </a:solidFill>
                <a:latin typeface="+mn-ea"/>
                <a:cs typeface="M PLUS 1 Code Bold" pitchFamily="34" charset="-120"/>
              </a:rPr>
              <a:t>開会あいさつ</a:t>
            </a:r>
            <a:endParaRPr lang="en-US" sz="1350" dirty="0">
              <a:latin typeface="+mn-ea"/>
            </a:endParaRPr>
          </a:p>
        </p:txBody>
      </p:sp>
      <p:sp>
        <p:nvSpPr>
          <p:cNvPr id="31" name="Text 14"/>
          <p:cNvSpPr txBox="1"/>
          <p:nvPr/>
        </p:nvSpPr>
        <p:spPr>
          <a:xfrm>
            <a:off x="611554" y="3035046"/>
            <a:ext cx="1100733" cy="174856"/>
          </a:xfrm>
          <a:prstGeom prst="rect">
            <a:avLst/>
          </a:prstGeom>
          <a:noFill/>
          <a:ln/>
        </p:spPr>
        <p:txBody>
          <a:bodyPr wrap="square" lIns="0" tIns="0" rIns="0" bIns="0" rtlCol="0" anchor="t">
            <a:spAutoFit/>
          </a:bodyPr>
          <a:lstStyle/>
          <a:p>
            <a:pPr marL="0" indent="0" algn="l">
              <a:lnSpc>
                <a:spcPct val="116000"/>
              </a:lnSpc>
              <a:buNone/>
            </a:pPr>
            <a:r>
              <a:rPr lang="en-US" sz="1050" dirty="0">
                <a:solidFill>
                  <a:srgbClr val="583E2A">
                    <a:alpha val="99000"/>
                  </a:srgbClr>
                </a:solidFill>
                <a:latin typeface="+mn-ea"/>
                <a:cs typeface="Noto Sans CJK JP Medium" pitchFamily="34" charset="-120"/>
              </a:rPr>
              <a:t>13：05～15：00</a:t>
            </a:r>
            <a:endParaRPr lang="en-US" sz="1050" dirty="0">
              <a:latin typeface="+mn-ea"/>
            </a:endParaRPr>
          </a:p>
        </p:txBody>
      </p:sp>
      <p:sp>
        <p:nvSpPr>
          <p:cNvPr id="32" name="Text 15"/>
          <p:cNvSpPr txBox="1"/>
          <p:nvPr/>
        </p:nvSpPr>
        <p:spPr>
          <a:xfrm>
            <a:off x="611554" y="3217923"/>
            <a:ext cx="5321191" cy="925125"/>
          </a:xfrm>
          <a:prstGeom prst="rect">
            <a:avLst/>
          </a:prstGeom>
          <a:noFill/>
          <a:ln/>
        </p:spPr>
        <p:txBody>
          <a:bodyPr wrap="square" lIns="0" tIns="0" rIns="0" bIns="0" rtlCol="0" anchor="t">
            <a:spAutoFit/>
          </a:bodyPr>
          <a:lstStyle/>
          <a:p>
            <a:pPr marL="0" indent="0" algn="l">
              <a:lnSpc>
                <a:spcPct val="116000"/>
              </a:lnSpc>
              <a:buNone/>
            </a:pPr>
            <a:r>
              <a:rPr lang="ja-JP" altLang="en-US" sz="1350" b="1" dirty="0">
                <a:solidFill>
                  <a:srgbClr val="583E2A">
                    <a:alpha val="99000"/>
                  </a:srgbClr>
                </a:solidFill>
                <a:latin typeface="+mn-ea"/>
                <a:cs typeface="M PLUS 1 Code Bold" pitchFamily="34" charset="-120"/>
              </a:rPr>
              <a:t>機能性表示食品制度の改正について</a:t>
            </a:r>
            <a:endParaRPr lang="en-US" altLang="ja-JP" sz="1350" b="1" dirty="0">
              <a:solidFill>
                <a:srgbClr val="583E2A">
                  <a:alpha val="99000"/>
                </a:srgbClr>
              </a:solidFill>
              <a:latin typeface="+mn-ea"/>
              <a:cs typeface="M PLUS 1 Code Bold" pitchFamily="34" charset="-120"/>
            </a:endParaRPr>
          </a:p>
          <a:p>
            <a:pPr marL="0" indent="0" algn="l">
              <a:lnSpc>
                <a:spcPct val="116000"/>
              </a:lnSpc>
              <a:buNone/>
            </a:pPr>
            <a:r>
              <a:rPr lang="ja-JP" altLang="en-US" sz="1200" b="1" dirty="0">
                <a:solidFill>
                  <a:srgbClr val="583E2A">
                    <a:alpha val="99000"/>
                  </a:srgbClr>
                </a:solidFill>
                <a:latin typeface="+mn-ea"/>
                <a:cs typeface="M PLUS 1 Code Bold" pitchFamily="34" charset="-120"/>
              </a:rPr>
              <a:t>・</a:t>
            </a:r>
            <a:r>
              <a:rPr lang="en-US" altLang="ja-JP" sz="1200" b="1" dirty="0">
                <a:solidFill>
                  <a:srgbClr val="583E2A">
                    <a:alpha val="99000"/>
                  </a:srgbClr>
                </a:solidFill>
                <a:latin typeface="+mn-ea"/>
                <a:cs typeface="M PLUS 1 Code Bold" pitchFamily="34" charset="-120"/>
              </a:rPr>
              <a:t>PRISMA2020</a:t>
            </a:r>
            <a:r>
              <a:rPr lang="ja-JP" altLang="en-US" sz="1200" b="1" dirty="0">
                <a:solidFill>
                  <a:srgbClr val="583E2A">
                    <a:alpha val="99000"/>
                  </a:srgbClr>
                </a:solidFill>
                <a:latin typeface="+mn-ea"/>
                <a:cs typeface="M PLUS 1 Code Bold" pitchFamily="34" charset="-120"/>
              </a:rPr>
              <a:t>対応</a:t>
            </a:r>
            <a:endParaRPr lang="en-US" altLang="ja-JP" sz="1200" b="1" dirty="0">
              <a:solidFill>
                <a:srgbClr val="583E2A">
                  <a:alpha val="99000"/>
                </a:srgbClr>
              </a:solidFill>
              <a:latin typeface="+mn-ea"/>
              <a:cs typeface="M PLUS 1 Code Bold" pitchFamily="34" charset="-120"/>
            </a:endParaRPr>
          </a:p>
          <a:p>
            <a:pPr marL="0" indent="0" algn="l">
              <a:lnSpc>
                <a:spcPct val="116000"/>
              </a:lnSpc>
              <a:buNone/>
            </a:pPr>
            <a:r>
              <a:rPr lang="ja-JP" altLang="en-US" sz="1200" b="1" dirty="0">
                <a:solidFill>
                  <a:srgbClr val="583E2A">
                    <a:alpha val="99000"/>
                  </a:srgbClr>
                </a:solidFill>
                <a:latin typeface="+mn-ea"/>
                <a:cs typeface="M PLUS 1 Code Bold" pitchFamily="34" charset="-120"/>
              </a:rPr>
              <a:t>・紅麹事案を受けての法令改正</a:t>
            </a:r>
            <a:endParaRPr lang="en-US" altLang="ja-JP" sz="1200" b="1" dirty="0">
              <a:solidFill>
                <a:srgbClr val="583E2A">
                  <a:alpha val="99000"/>
                </a:srgbClr>
              </a:solidFill>
              <a:latin typeface="+mn-ea"/>
              <a:cs typeface="M PLUS 1 Code Bold" pitchFamily="34" charset="-120"/>
            </a:endParaRPr>
          </a:p>
          <a:p>
            <a:pPr marL="0" indent="0" algn="l">
              <a:lnSpc>
                <a:spcPct val="116000"/>
              </a:lnSpc>
              <a:buNone/>
            </a:pPr>
            <a:r>
              <a:rPr lang="ja-JP" altLang="en-US" sz="1350" b="1" dirty="0">
                <a:solidFill>
                  <a:srgbClr val="583E2A">
                    <a:alpha val="99000"/>
                  </a:srgbClr>
                </a:solidFill>
                <a:latin typeface="+mn-ea"/>
                <a:cs typeface="M PLUS 1 Code Bold" pitchFamily="34" charset="-120"/>
              </a:rPr>
              <a:t>（公財）日本健康・栄養食品協会 機能性食品部長 菊地範昭 氏</a:t>
            </a:r>
          </a:p>
        </p:txBody>
      </p:sp>
      <p:sp>
        <p:nvSpPr>
          <p:cNvPr id="33" name="Text 16"/>
          <p:cNvSpPr txBox="1"/>
          <p:nvPr/>
        </p:nvSpPr>
        <p:spPr>
          <a:xfrm>
            <a:off x="611554" y="4180026"/>
            <a:ext cx="1100733" cy="174856"/>
          </a:xfrm>
          <a:prstGeom prst="rect">
            <a:avLst/>
          </a:prstGeom>
          <a:noFill/>
          <a:ln/>
        </p:spPr>
        <p:txBody>
          <a:bodyPr wrap="square" lIns="0" tIns="0" rIns="0" bIns="0" rtlCol="0" anchor="t">
            <a:spAutoFit/>
          </a:bodyPr>
          <a:lstStyle/>
          <a:p>
            <a:pPr marL="0" indent="0" algn="l">
              <a:lnSpc>
                <a:spcPct val="116000"/>
              </a:lnSpc>
              <a:buNone/>
            </a:pPr>
            <a:r>
              <a:rPr lang="en-US" sz="1050" dirty="0">
                <a:solidFill>
                  <a:srgbClr val="583E2A">
                    <a:alpha val="99000"/>
                  </a:srgbClr>
                </a:solidFill>
                <a:latin typeface="+mn-ea"/>
                <a:cs typeface="Noto Sans CJK JP Medium" pitchFamily="34" charset="-120"/>
              </a:rPr>
              <a:t>15：00～15：10</a:t>
            </a:r>
            <a:endParaRPr lang="en-US" sz="1050" dirty="0">
              <a:latin typeface="+mn-ea"/>
            </a:endParaRPr>
          </a:p>
        </p:txBody>
      </p:sp>
      <p:sp>
        <p:nvSpPr>
          <p:cNvPr id="34" name="Text 17"/>
          <p:cNvSpPr txBox="1"/>
          <p:nvPr/>
        </p:nvSpPr>
        <p:spPr>
          <a:xfrm>
            <a:off x="611554" y="4351972"/>
            <a:ext cx="4744065" cy="466153"/>
          </a:xfrm>
          <a:prstGeom prst="rect">
            <a:avLst/>
          </a:prstGeom>
          <a:noFill/>
          <a:ln/>
        </p:spPr>
        <p:txBody>
          <a:bodyPr wrap="square" lIns="0" tIns="0" rIns="0" bIns="0" rtlCol="0" anchor="t">
            <a:spAutoFit/>
          </a:bodyPr>
          <a:lstStyle/>
          <a:p>
            <a:pPr marL="0" indent="0" algn="l">
              <a:lnSpc>
                <a:spcPct val="116000"/>
              </a:lnSpc>
              <a:buNone/>
            </a:pPr>
            <a:r>
              <a:rPr lang="ja-JP" altLang="en-US" sz="1350" b="1" dirty="0">
                <a:solidFill>
                  <a:srgbClr val="583E2A">
                    <a:alpha val="99000"/>
                  </a:srgbClr>
                </a:solidFill>
                <a:latin typeface="+mn-ea"/>
                <a:cs typeface="M PLUS 1 Code Bold" pitchFamily="34" charset="-120"/>
              </a:rPr>
              <a:t>機能性表示食品に係る科学的根拠作成支援について</a:t>
            </a:r>
          </a:p>
          <a:p>
            <a:pPr marL="0" indent="0" algn="l">
              <a:lnSpc>
                <a:spcPct val="116000"/>
              </a:lnSpc>
              <a:buNone/>
            </a:pPr>
            <a:r>
              <a:rPr lang="ja-JP" altLang="en-US" sz="1350" b="1" dirty="0">
                <a:solidFill>
                  <a:srgbClr val="583E2A">
                    <a:alpha val="99000"/>
                  </a:srgbClr>
                </a:solidFill>
                <a:latin typeface="+mn-ea"/>
                <a:cs typeface="M PLUS 1 Code Bold" pitchFamily="34" charset="-120"/>
              </a:rPr>
              <a:t>  静岡県立大学食品環境センター長　若林敬二 氏</a:t>
            </a:r>
          </a:p>
        </p:txBody>
      </p:sp>
      <p:sp>
        <p:nvSpPr>
          <p:cNvPr id="35" name="Text 18"/>
          <p:cNvSpPr txBox="1"/>
          <p:nvPr/>
        </p:nvSpPr>
        <p:spPr>
          <a:xfrm>
            <a:off x="611554" y="4874039"/>
            <a:ext cx="1100733" cy="174856"/>
          </a:xfrm>
          <a:prstGeom prst="rect">
            <a:avLst/>
          </a:prstGeom>
          <a:noFill/>
          <a:ln/>
        </p:spPr>
        <p:txBody>
          <a:bodyPr wrap="square" lIns="0" tIns="0" rIns="0" bIns="0" rtlCol="0" anchor="t">
            <a:spAutoFit/>
          </a:bodyPr>
          <a:lstStyle/>
          <a:p>
            <a:pPr marL="0" indent="0" algn="l">
              <a:lnSpc>
                <a:spcPct val="116000"/>
              </a:lnSpc>
              <a:buNone/>
            </a:pPr>
            <a:r>
              <a:rPr lang="en-US" sz="1050" dirty="0">
                <a:solidFill>
                  <a:srgbClr val="583E2A">
                    <a:alpha val="99000"/>
                  </a:srgbClr>
                </a:solidFill>
                <a:latin typeface="+mn-ea"/>
                <a:cs typeface="Noto Sans CJK JP Medium" pitchFamily="34" charset="-120"/>
              </a:rPr>
              <a:t>15：10～15：20</a:t>
            </a:r>
            <a:endParaRPr lang="en-US" sz="1050" dirty="0">
              <a:latin typeface="+mn-ea"/>
            </a:endParaRPr>
          </a:p>
        </p:txBody>
      </p:sp>
      <p:sp>
        <p:nvSpPr>
          <p:cNvPr id="36" name="Text 19"/>
          <p:cNvSpPr txBox="1"/>
          <p:nvPr/>
        </p:nvSpPr>
        <p:spPr>
          <a:xfrm>
            <a:off x="611554" y="5061302"/>
            <a:ext cx="4963064" cy="465769"/>
          </a:xfrm>
          <a:prstGeom prst="rect">
            <a:avLst/>
          </a:prstGeom>
          <a:noFill/>
          <a:ln/>
        </p:spPr>
        <p:txBody>
          <a:bodyPr wrap="square" lIns="0" tIns="0" rIns="0" bIns="0" rtlCol="0" anchor="t">
            <a:spAutoFit/>
          </a:bodyPr>
          <a:lstStyle/>
          <a:p>
            <a:pPr marL="0" indent="0" algn="l">
              <a:lnSpc>
                <a:spcPct val="116000"/>
              </a:lnSpc>
              <a:buNone/>
            </a:pPr>
            <a:r>
              <a:rPr lang="ja-JP" altLang="en-US" sz="1350" b="1" dirty="0">
                <a:solidFill>
                  <a:srgbClr val="583E2A">
                    <a:alpha val="99000"/>
                  </a:srgbClr>
                </a:solidFill>
                <a:latin typeface="+mn-ea"/>
                <a:cs typeface="M PLUS 1 Code Bold" pitchFamily="34" charset="-120"/>
              </a:rPr>
              <a:t>機能性表示食品届出支援について</a:t>
            </a:r>
          </a:p>
          <a:p>
            <a:pPr marL="0" indent="0" algn="l">
              <a:lnSpc>
                <a:spcPct val="116000"/>
              </a:lnSpc>
              <a:buNone/>
            </a:pPr>
            <a:r>
              <a:rPr lang="ja-JP" altLang="en-US" sz="1350" b="1" dirty="0">
                <a:solidFill>
                  <a:srgbClr val="583E2A">
                    <a:alpha val="99000"/>
                  </a:srgbClr>
                </a:solidFill>
                <a:latin typeface="+mn-ea"/>
                <a:cs typeface="M PLUS 1 Code Bold" pitchFamily="34" charset="-120"/>
              </a:rPr>
              <a:t>  （公財）静岡県産業振興財団　ｻｲｴﾝｽｱﾄﾞﾊﾞｲｻﾞｰ　南条文雄　</a:t>
            </a:r>
          </a:p>
        </p:txBody>
      </p:sp>
      <p:sp>
        <p:nvSpPr>
          <p:cNvPr id="37" name="Text 20"/>
          <p:cNvSpPr txBox="1"/>
          <p:nvPr/>
        </p:nvSpPr>
        <p:spPr>
          <a:xfrm>
            <a:off x="611554" y="5622818"/>
            <a:ext cx="1100733" cy="174856"/>
          </a:xfrm>
          <a:prstGeom prst="rect">
            <a:avLst/>
          </a:prstGeom>
          <a:noFill/>
          <a:ln/>
        </p:spPr>
        <p:txBody>
          <a:bodyPr wrap="square" lIns="0" tIns="0" rIns="0" bIns="0" rtlCol="0" anchor="t">
            <a:spAutoFit/>
          </a:bodyPr>
          <a:lstStyle/>
          <a:p>
            <a:pPr marL="0" indent="0" algn="l">
              <a:lnSpc>
                <a:spcPct val="116000"/>
              </a:lnSpc>
              <a:buNone/>
            </a:pPr>
            <a:r>
              <a:rPr lang="en-US" sz="1050" dirty="0">
                <a:solidFill>
                  <a:srgbClr val="583E2A">
                    <a:alpha val="99000"/>
                  </a:srgbClr>
                </a:solidFill>
                <a:latin typeface="+mn-ea"/>
                <a:cs typeface="Noto Sans CJK JP Medium" pitchFamily="34" charset="-120"/>
              </a:rPr>
              <a:t>15：20～15：35</a:t>
            </a:r>
            <a:endParaRPr lang="en-US" sz="1050" dirty="0">
              <a:latin typeface="+mn-ea"/>
            </a:endParaRPr>
          </a:p>
        </p:txBody>
      </p:sp>
      <p:sp>
        <p:nvSpPr>
          <p:cNvPr id="43" name="Text 26"/>
          <p:cNvSpPr txBox="1"/>
          <p:nvPr/>
        </p:nvSpPr>
        <p:spPr>
          <a:xfrm>
            <a:off x="611554" y="5788220"/>
            <a:ext cx="3552093" cy="228973"/>
          </a:xfrm>
          <a:prstGeom prst="rect">
            <a:avLst/>
          </a:prstGeom>
          <a:noFill/>
          <a:ln/>
        </p:spPr>
        <p:txBody>
          <a:bodyPr wrap="square" lIns="0" tIns="0" rIns="0" bIns="0" rtlCol="0" anchor="t">
            <a:spAutoFit/>
          </a:bodyPr>
          <a:lstStyle/>
          <a:p>
            <a:pPr marL="0" indent="0" algn="l">
              <a:lnSpc>
                <a:spcPct val="116000"/>
              </a:lnSpc>
              <a:buNone/>
            </a:pPr>
            <a:r>
              <a:rPr lang="ja-JP" altLang="en-US" sz="1350" b="1" dirty="0">
                <a:solidFill>
                  <a:srgbClr val="583E2A">
                    <a:alpha val="99000"/>
                  </a:srgbClr>
                </a:solidFill>
                <a:latin typeface="+mn-ea"/>
                <a:cs typeface="M PLUS 1 Code Bold" pitchFamily="34" charset="-120"/>
              </a:rPr>
              <a:t>各共催機関の事業説明</a:t>
            </a:r>
          </a:p>
        </p:txBody>
      </p:sp>
      <p:pic>
        <p:nvPicPr>
          <p:cNvPr id="49" name="Image 19" descr="preencoded.png"/>
          <p:cNvPicPr>
            <a:picLocks noChangeAspect="1"/>
          </p:cNvPicPr>
          <p:nvPr/>
        </p:nvPicPr>
        <p:blipFill>
          <a:blip r:embed="rId12">
            <a:alphaModFix amt="99000"/>
          </a:blip>
          <a:stretch>
            <a:fillRect/>
          </a:stretch>
        </p:blipFill>
        <p:spPr>
          <a:xfrm>
            <a:off x="557213" y="4130816"/>
            <a:ext cx="4900612" cy="28575"/>
          </a:xfrm>
          <a:prstGeom prst="rect">
            <a:avLst/>
          </a:prstGeom>
        </p:spPr>
      </p:pic>
      <p:pic>
        <p:nvPicPr>
          <p:cNvPr id="50" name="Image 20" descr="preencoded.png"/>
          <p:cNvPicPr>
            <a:picLocks noChangeAspect="1"/>
          </p:cNvPicPr>
          <p:nvPr/>
        </p:nvPicPr>
        <p:blipFill>
          <a:blip r:embed="rId12">
            <a:alphaModFix amt="99000"/>
          </a:blip>
          <a:stretch>
            <a:fillRect/>
          </a:stretch>
        </p:blipFill>
        <p:spPr>
          <a:xfrm>
            <a:off x="557213" y="4831770"/>
            <a:ext cx="4900612" cy="28575"/>
          </a:xfrm>
          <a:prstGeom prst="rect">
            <a:avLst/>
          </a:prstGeom>
        </p:spPr>
      </p:pic>
      <p:pic>
        <p:nvPicPr>
          <p:cNvPr id="51" name="Image 21" descr="preencoded.png"/>
          <p:cNvPicPr>
            <a:picLocks noChangeAspect="1"/>
          </p:cNvPicPr>
          <p:nvPr/>
        </p:nvPicPr>
        <p:blipFill>
          <a:blip r:embed="rId12">
            <a:alphaModFix amt="99000"/>
          </a:blip>
          <a:stretch>
            <a:fillRect/>
          </a:stretch>
        </p:blipFill>
        <p:spPr>
          <a:xfrm>
            <a:off x="557213" y="5571447"/>
            <a:ext cx="4900612" cy="28575"/>
          </a:xfrm>
          <a:prstGeom prst="rect">
            <a:avLst/>
          </a:prstGeom>
        </p:spPr>
      </p:pic>
      <p:pic>
        <p:nvPicPr>
          <p:cNvPr id="58" name="Image 20" descr="preencoded.png">
            <a:extLst>
              <a:ext uri="{FF2B5EF4-FFF2-40B4-BE49-F238E27FC236}">
                <a16:creationId xmlns:a16="http://schemas.microsoft.com/office/drawing/2014/main" id="{B58A7FDF-CAEC-DF35-FFAA-9B397E74B861}"/>
              </a:ext>
            </a:extLst>
          </p:cNvPr>
          <p:cNvPicPr>
            <a:picLocks noChangeAspect="1"/>
          </p:cNvPicPr>
          <p:nvPr/>
        </p:nvPicPr>
        <p:blipFill>
          <a:blip r:embed="rId12">
            <a:alphaModFix amt="99000"/>
          </a:blip>
          <a:stretch>
            <a:fillRect/>
          </a:stretch>
        </p:blipFill>
        <p:spPr>
          <a:xfrm>
            <a:off x="557213" y="2960781"/>
            <a:ext cx="4900612" cy="28575"/>
          </a:xfrm>
          <a:prstGeom prst="rect">
            <a:avLst/>
          </a:prstGeom>
        </p:spPr>
      </p:pic>
      <p:sp>
        <p:nvSpPr>
          <p:cNvPr id="59" name="Text 0">
            <a:extLst>
              <a:ext uri="{FF2B5EF4-FFF2-40B4-BE49-F238E27FC236}">
                <a16:creationId xmlns:a16="http://schemas.microsoft.com/office/drawing/2014/main" id="{D6E5D6BE-1F6D-4EEA-DC60-5037DE5C4F0E}"/>
              </a:ext>
            </a:extLst>
          </p:cNvPr>
          <p:cNvSpPr txBox="1"/>
          <p:nvPr/>
        </p:nvSpPr>
        <p:spPr>
          <a:xfrm>
            <a:off x="84865" y="7533688"/>
            <a:ext cx="5482294" cy="418256"/>
          </a:xfrm>
          <a:prstGeom prst="rect">
            <a:avLst/>
          </a:prstGeom>
          <a:noFill/>
          <a:ln/>
        </p:spPr>
        <p:txBody>
          <a:bodyPr wrap="square" lIns="0" tIns="0" rIns="0" bIns="0" rtlCol="0" anchor="t">
            <a:spAutoFit/>
          </a:bodyPr>
          <a:lstStyle/>
          <a:p>
            <a:pPr marL="0" indent="0" algn="l">
              <a:lnSpc>
                <a:spcPct val="116000"/>
              </a:lnSpc>
              <a:buNone/>
            </a:pP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共催</a:t>
            </a:r>
            <a:r>
              <a:rPr 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en-US" altLang="zh-TW"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一財</a:t>
            </a:r>
            <a:r>
              <a:rPr lang="en-US" altLang="zh-TW"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アグリオープンイノベーション機構、</a:t>
            </a:r>
            <a:r>
              <a:rPr lang="en-US" altLang="ja-JP" sz="1200" b="1" dirty="0" err="1">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ChaOI</a:t>
            </a: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フォーラム事務局、</a:t>
            </a:r>
            <a:endParaRPr lang="en-US" altLang="ja-JP"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endParaRPr>
          </a:p>
          <a:p>
            <a:pPr marL="0" indent="0" algn="l">
              <a:lnSpc>
                <a:spcPct val="116000"/>
              </a:lnSpc>
              <a:buNone/>
            </a:pP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　　　</a:t>
            </a:r>
            <a:r>
              <a:rPr lang="en-US" altLang="zh-TW"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一財</a:t>
            </a:r>
            <a:r>
              <a:rPr lang="en-US" altLang="zh-TW"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a:t>
            </a:r>
            <a:r>
              <a:rPr lang="ja-JP"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rPr>
              <a:t>マリンオープンイノベーション機構</a:t>
            </a:r>
            <a:endParaRPr lang="zh-TW" altLang="en-US" sz="1200" b="1" dirty="0">
              <a:solidFill>
                <a:srgbClr val="583E2A">
                  <a:alpha val="99000"/>
                </a:srgbClr>
              </a:solidFill>
              <a:latin typeface="游ゴシック" panose="020B0400000000000000" pitchFamily="50" charset="-128"/>
              <a:ea typeface="游ゴシック" panose="020B0400000000000000" pitchFamily="50" charset="-128"/>
              <a:cs typeface="Noto Sans CJK JP Medium" pitchFamily="34" charset="-120"/>
            </a:endParaRPr>
          </a:p>
        </p:txBody>
      </p:sp>
      <p:sp>
        <p:nvSpPr>
          <p:cNvPr id="63" name="Text 5">
            <a:extLst>
              <a:ext uri="{FF2B5EF4-FFF2-40B4-BE49-F238E27FC236}">
                <a16:creationId xmlns:a16="http://schemas.microsoft.com/office/drawing/2014/main" id="{57A4769D-79D8-AB8B-1AE6-546FA3A5C0A1}"/>
              </a:ext>
            </a:extLst>
          </p:cNvPr>
          <p:cNvSpPr txBox="1"/>
          <p:nvPr/>
        </p:nvSpPr>
        <p:spPr>
          <a:xfrm>
            <a:off x="46399" y="697439"/>
            <a:ext cx="5597987" cy="279948"/>
          </a:xfrm>
          <a:prstGeom prst="rect">
            <a:avLst/>
          </a:prstGeom>
          <a:noFill/>
          <a:ln/>
        </p:spPr>
        <p:txBody>
          <a:bodyPr wrap="square" lIns="0" tIns="0" rIns="0" bIns="0" rtlCol="0" anchor="t">
            <a:spAutoFit/>
          </a:bodyPr>
          <a:lstStyle/>
          <a:p>
            <a:pPr marL="0" indent="0" algn="ctr">
              <a:lnSpc>
                <a:spcPct val="116000"/>
              </a:lnSpc>
              <a:buNone/>
            </a:pPr>
            <a:r>
              <a:rPr lang="ja-JP" altLang="en-US" b="1" i="1" dirty="0">
                <a:solidFill>
                  <a:srgbClr val="583E2A">
                    <a:alpha val="99000"/>
                  </a:srgbClr>
                </a:solidFill>
                <a:latin typeface="HGS創英角ｺﾞｼｯｸUB" panose="020B0900000000000000" pitchFamily="50" charset="-128"/>
                <a:ea typeface="HGS創英角ｺﾞｼｯｸUB" panose="020B0900000000000000" pitchFamily="50" charset="-128"/>
                <a:cs typeface="M PLUS 1 Code Bold" pitchFamily="34" charset="-120"/>
              </a:rPr>
              <a:t>～制度改正点と企業が知っておくべきポイント～</a:t>
            </a:r>
          </a:p>
        </p:txBody>
      </p:sp>
      <p:sp>
        <p:nvSpPr>
          <p:cNvPr id="64" name="テキスト ボックス 63">
            <a:extLst>
              <a:ext uri="{FF2B5EF4-FFF2-40B4-BE49-F238E27FC236}">
                <a16:creationId xmlns:a16="http://schemas.microsoft.com/office/drawing/2014/main" id="{65FC63FF-6B41-622B-6141-32893F4ACB7D}"/>
              </a:ext>
            </a:extLst>
          </p:cNvPr>
          <p:cNvSpPr txBox="1"/>
          <p:nvPr/>
        </p:nvSpPr>
        <p:spPr>
          <a:xfrm>
            <a:off x="-74279" y="6068575"/>
            <a:ext cx="6234201" cy="1200329"/>
          </a:xfrm>
          <a:prstGeom prst="rect">
            <a:avLst/>
          </a:prstGeom>
          <a:noFill/>
        </p:spPr>
        <p:txBody>
          <a:bodyPr wrap="square" rtlCol="0">
            <a:spAutoFit/>
          </a:bodyPr>
          <a:lstStyle/>
          <a:p>
            <a:r>
              <a:rPr kumimoji="1" lang="en-US" altLang="ja-JP" sz="1200" b="1" dirty="0">
                <a:solidFill>
                  <a:schemeClr val="bg1"/>
                </a:solidFill>
              </a:rPr>
              <a:t>【</a:t>
            </a:r>
            <a:r>
              <a:rPr kumimoji="1" lang="ja-JP" altLang="en-US" sz="1200" b="1" dirty="0">
                <a:solidFill>
                  <a:schemeClr val="bg1"/>
                </a:solidFill>
              </a:rPr>
              <a:t>開催方法</a:t>
            </a:r>
            <a:r>
              <a:rPr kumimoji="1" lang="en-US" altLang="ja-JP" sz="1200" b="1" dirty="0">
                <a:solidFill>
                  <a:schemeClr val="bg1"/>
                </a:solidFill>
              </a:rPr>
              <a:t>】</a:t>
            </a:r>
            <a:r>
              <a:rPr kumimoji="1" lang="ja-JP" altLang="en-US" sz="1200" b="1" dirty="0">
                <a:solidFill>
                  <a:schemeClr val="bg1"/>
                </a:solidFill>
              </a:rPr>
              <a:t>完全オンライン形式（Ｚｏｏｍウェビナー）</a:t>
            </a:r>
            <a:endParaRPr kumimoji="1" lang="en-US" altLang="ja-JP" sz="1200" b="1" dirty="0">
              <a:solidFill>
                <a:schemeClr val="bg1"/>
              </a:solidFill>
            </a:endParaRPr>
          </a:p>
          <a:p>
            <a:r>
              <a:rPr kumimoji="1" lang="en-US" altLang="ja-JP" sz="1200" b="1" dirty="0">
                <a:solidFill>
                  <a:schemeClr val="bg1"/>
                </a:solidFill>
              </a:rPr>
              <a:t>【</a:t>
            </a:r>
            <a:r>
              <a:rPr kumimoji="1" lang="ja-JP" altLang="en-US" sz="1200" b="1" dirty="0">
                <a:solidFill>
                  <a:schemeClr val="bg1"/>
                </a:solidFill>
              </a:rPr>
              <a:t>対  象  者</a:t>
            </a:r>
            <a:r>
              <a:rPr kumimoji="1" lang="en-US" altLang="ja-JP" sz="1200" b="1" dirty="0">
                <a:solidFill>
                  <a:schemeClr val="bg1"/>
                </a:solidFill>
              </a:rPr>
              <a:t>】</a:t>
            </a:r>
            <a:r>
              <a:rPr kumimoji="1" lang="ja-JP" altLang="en-US" sz="1200" b="1" dirty="0">
                <a:solidFill>
                  <a:schemeClr val="bg1"/>
                </a:solidFill>
              </a:rPr>
              <a:t>県内の食品製造や販売等の事業者（農林漁業者を含む）</a:t>
            </a:r>
            <a:endParaRPr kumimoji="1" lang="en-US" altLang="ja-JP" sz="1200" b="1" dirty="0">
              <a:solidFill>
                <a:schemeClr val="bg1"/>
              </a:solidFill>
            </a:endParaRPr>
          </a:p>
          <a:p>
            <a:r>
              <a:rPr kumimoji="1" lang="en-US" altLang="ja-JP" sz="1200" b="1" dirty="0">
                <a:solidFill>
                  <a:schemeClr val="bg1"/>
                </a:solidFill>
              </a:rPr>
              <a:t>【</a:t>
            </a:r>
            <a:r>
              <a:rPr kumimoji="1" lang="ja-JP" altLang="en-US" sz="1200" b="1" dirty="0">
                <a:solidFill>
                  <a:schemeClr val="bg1"/>
                </a:solidFill>
              </a:rPr>
              <a:t>視聴方法</a:t>
            </a:r>
            <a:r>
              <a:rPr kumimoji="1" lang="en-US" altLang="ja-JP" sz="1200" b="1" dirty="0">
                <a:solidFill>
                  <a:schemeClr val="bg1"/>
                </a:solidFill>
              </a:rPr>
              <a:t>】10</a:t>
            </a:r>
            <a:r>
              <a:rPr kumimoji="1" lang="ja-JP" altLang="en-US" sz="1200" b="1" dirty="0">
                <a:solidFill>
                  <a:schemeClr val="bg1"/>
                </a:solidFill>
              </a:rPr>
              <a:t>月</a:t>
            </a:r>
            <a:r>
              <a:rPr kumimoji="1" lang="en-US" altLang="ja-JP" sz="1200" b="1" dirty="0">
                <a:solidFill>
                  <a:schemeClr val="bg1"/>
                </a:solidFill>
              </a:rPr>
              <a:t>28</a:t>
            </a:r>
            <a:r>
              <a:rPr kumimoji="1" lang="ja-JP" altLang="en-US" sz="1200" b="1" dirty="0">
                <a:solidFill>
                  <a:schemeClr val="bg1"/>
                </a:solidFill>
              </a:rPr>
              <a:t>日（月）に</a:t>
            </a:r>
            <a:r>
              <a:rPr kumimoji="1" lang="en-US" altLang="ja-JP" sz="1200" b="1" dirty="0">
                <a:solidFill>
                  <a:schemeClr val="bg1"/>
                </a:solidFill>
              </a:rPr>
              <a:t>Zoom</a:t>
            </a:r>
            <a:r>
              <a:rPr kumimoji="1" lang="ja-JP" altLang="en-US" sz="1200" b="1" dirty="0">
                <a:solidFill>
                  <a:schemeClr val="bg1"/>
                </a:solidFill>
              </a:rPr>
              <a:t>の</a:t>
            </a:r>
            <a:r>
              <a:rPr kumimoji="1" lang="en-US" altLang="ja-JP" sz="1200" b="1" dirty="0">
                <a:solidFill>
                  <a:schemeClr val="bg1"/>
                </a:solidFill>
              </a:rPr>
              <a:t>URL</a:t>
            </a:r>
            <a:r>
              <a:rPr kumimoji="1" lang="ja-JP" altLang="en-US" sz="1200" b="1" dirty="0">
                <a:solidFill>
                  <a:schemeClr val="bg1"/>
                </a:solidFill>
              </a:rPr>
              <a:t>をメールで送付します</a:t>
            </a:r>
          </a:p>
          <a:p>
            <a:r>
              <a:rPr kumimoji="1" lang="en-US" altLang="ja-JP" sz="1200" b="1" dirty="0">
                <a:solidFill>
                  <a:schemeClr val="bg1"/>
                </a:solidFill>
              </a:rPr>
              <a:t>【</a:t>
            </a:r>
            <a:r>
              <a:rPr kumimoji="1" lang="ja-JP" altLang="en-US" sz="1200" b="1" dirty="0">
                <a:solidFill>
                  <a:schemeClr val="bg1"/>
                </a:solidFill>
              </a:rPr>
              <a:t>お申込み</a:t>
            </a:r>
            <a:r>
              <a:rPr kumimoji="1" lang="en-US" altLang="ja-JP" sz="1200" b="1" dirty="0">
                <a:solidFill>
                  <a:schemeClr val="bg1"/>
                </a:solidFill>
              </a:rPr>
              <a:t>】HP</a:t>
            </a:r>
            <a:r>
              <a:rPr kumimoji="1" lang="ja-JP" altLang="en-US" sz="1200" b="1" dirty="0">
                <a:solidFill>
                  <a:schemeClr val="bg1"/>
                </a:solidFill>
              </a:rPr>
              <a:t>に記載されている専用フォームよりお申し込みください。</a:t>
            </a:r>
            <a:endParaRPr kumimoji="1" lang="en-US" altLang="ja-JP" sz="1200" b="1" dirty="0">
              <a:solidFill>
                <a:schemeClr val="bg1"/>
              </a:solidFill>
            </a:endParaRPr>
          </a:p>
          <a:p>
            <a:r>
              <a:rPr kumimoji="1" lang="ja-JP" altLang="en-US" sz="1200" b="1" dirty="0">
                <a:solidFill>
                  <a:schemeClr val="bg1"/>
                </a:solidFill>
                <a:latin typeface="+mn-ea"/>
              </a:rPr>
              <a:t>　　　　　（締切：</a:t>
            </a:r>
            <a:r>
              <a:rPr kumimoji="1" lang="en-US" altLang="ja-JP" sz="1200" b="1" dirty="0">
                <a:solidFill>
                  <a:schemeClr val="bg1"/>
                </a:solidFill>
                <a:latin typeface="+mn-ea"/>
              </a:rPr>
              <a:t>10</a:t>
            </a:r>
            <a:r>
              <a:rPr kumimoji="1" lang="ja-JP" altLang="en-US" sz="1200" b="1" dirty="0">
                <a:solidFill>
                  <a:schemeClr val="bg1"/>
                </a:solidFill>
                <a:latin typeface="+mn-ea"/>
              </a:rPr>
              <a:t>月</a:t>
            </a:r>
            <a:r>
              <a:rPr kumimoji="1" lang="en-US" altLang="ja-JP" sz="1200" b="1" dirty="0">
                <a:solidFill>
                  <a:schemeClr val="bg1"/>
                </a:solidFill>
                <a:latin typeface="+mn-ea"/>
              </a:rPr>
              <a:t>15</a:t>
            </a:r>
            <a:r>
              <a:rPr kumimoji="1" lang="ja-JP" altLang="en-US" sz="1200" b="1" dirty="0">
                <a:solidFill>
                  <a:schemeClr val="bg1"/>
                </a:solidFill>
                <a:latin typeface="+mn-ea"/>
              </a:rPr>
              <a:t>日（火））</a:t>
            </a:r>
            <a:endParaRPr kumimoji="1" lang="en-US" altLang="ja-JP" sz="1200" b="1" dirty="0">
              <a:solidFill>
                <a:schemeClr val="bg1"/>
              </a:solidFill>
              <a:latin typeface="+mn-ea"/>
            </a:endParaRPr>
          </a:p>
          <a:p>
            <a:r>
              <a:rPr kumimoji="1" lang="ja-JP" altLang="en-US" sz="1200" b="1" dirty="0">
                <a:solidFill>
                  <a:schemeClr val="bg1"/>
                </a:solidFill>
              </a:rPr>
              <a:t>　　　　　（</a:t>
            </a:r>
            <a:r>
              <a:rPr kumimoji="1" lang="en-US" altLang="ja-JP" sz="1200" b="1" dirty="0">
                <a:solidFill>
                  <a:schemeClr val="bg1"/>
                </a:solidFill>
              </a:rPr>
              <a:t>HP</a:t>
            </a:r>
            <a:r>
              <a:rPr kumimoji="1" lang="ja-JP" altLang="en-US" sz="1200" b="1" dirty="0">
                <a:solidFill>
                  <a:schemeClr val="bg1"/>
                </a:solidFill>
              </a:rPr>
              <a:t>：</a:t>
            </a:r>
            <a:r>
              <a:rPr kumimoji="1" lang="en-US" altLang="ja-JP" sz="1200" b="1" dirty="0">
                <a:solidFill>
                  <a:schemeClr val="bg1"/>
                </a:solidFill>
              </a:rPr>
              <a:t>https://www.fsc-shizuoka.com/info/foodsseminar1029/</a:t>
            </a:r>
            <a:r>
              <a:rPr kumimoji="1" lang="ja-JP" altLang="en-US" sz="1200" b="1" dirty="0">
                <a:solidFill>
                  <a:schemeClr val="bg1"/>
                </a:solidFill>
              </a:rPr>
              <a:t>）</a:t>
            </a:r>
          </a:p>
        </p:txBody>
      </p:sp>
      <p:sp>
        <p:nvSpPr>
          <p:cNvPr id="68" name="テキスト ボックス 67">
            <a:extLst>
              <a:ext uri="{FF2B5EF4-FFF2-40B4-BE49-F238E27FC236}">
                <a16:creationId xmlns:a16="http://schemas.microsoft.com/office/drawing/2014/main" id="{88E5F644-C127-2A6C-E03C-F4BB45B21D5C}"/>
              </a:ext>
            </a:extLst>
          </p:cNvPr>
          <p:cNvSpPr txBox="1"/>
          <p:nvPr/>
        </p:nvSpPr>
        <p:spPr>
          <a:xfrm>
            <a:off x="4697823" y="6279405"/>
            <a:ext cx="941906" cy="261610"/>
          </a:xfrm>
          <a:prstGeom prst="rect">
            <a:avLst/>
          </a:prstGeom>
          <a:noFill/>
        </p:spPr>
        <p:txBody>
          <a:bodyPr wrap="square" rtlCol="0">
            <a:spAutoFit/>
          </a:bodyPr>
          <a:lstStyle/>
          <a:p>
            <a:pPr algn="ctr"/>
            <a:r>
              <a:rPr kumimoji="1" lang="en-US" altLang="ja-JP" sz="1050" dirty="0"/>
              <a:t>HP</a:t>
            </a:r>
            <a:endParaRPr kumimoji="1" lang="ja-JP" altLang="en-US" sz="1050" dirty="0"/>
          </a:p>
        </p:txBody>
      </p:sp>
      <p:sp>
        <p:nvSpPr>
          <p:cNvPr id="69" name="Text 10">
            <a:extLst>
              <a:ext uri="{FF2B5EF4-FFF2-40B4-BE49-F238E27FC236}">
                <a16:creationId xmlns:a16="http://schemas.microsoft.com/office/drawing/2014/main" id="{92128003-A14F-44A7-4C66-24203038B778}"/>
              </a:ext>
            </a:extLst>
          </p:cNvPr>
          <p:cNvSpPr txBox="1"/>
          <p:nvPr/>
        </p:nvSpPr>
        <p:spPr>
          <a:xfrm>
            <a:off x="3935075" y="3059540"/>
            <a:ext cx="1389371" cy="201787"/>
          </a:xfrm>
          <a:prstGeom prst="rect">
            <a:avLst/>
          </a:prstGeom>
          <a:noFill/>
          <a:ln/>
        </p:spPr>
        <p:txBody>
          <a:bodyPr wrap="square" lIns="0" tIns="0" rIns="0" bIns="0" rtlCol="0" anchor="t">
            <a:spAutoFit/>
          </a:bodyPr>
          <a:lstStyle/>
          <a:p>
            <a:pPr marL="0" indent="0" algn="ctr">
              <a:lnSpc>
                <a:spcPct val="116000"/>
              </a:lnSpc>
              <a:buNone/>
            </a:pPr>
            <a:r>
              <a:rPr lang="ja-JP" altLang="en-US" sz="1200" b="1" dirty="0">
                <a:latin typeface="+mn-ea"/>
                <a:cs typeface="M PLUS 1 Code Bold" pitchFamily="34" charset="-120"/>
              </a:rPr>
              <a:t>オンラインセミナー</a:t>
            </a:r>
            <a:endParaRPr lang="en-US" sz="1200" dirty="0">
              <a:latin typeface="+mn-ea"/>
            </a:endParaRPr>
          </a:p>
        </p:txBody>
      </p:sp>
      <p:cxnSp>
        <p:nvCxnSpPr>
          <p:cNvPr id="71" name="直線コネクタ 70">
            <a:extLst>
              <a:ext uri="{FF2B5EF4-FFF2-40B4-BE49-F238E27FC236}">
                <a16:creationId xmlns:a16="http://schemas.microsoft.com/office/drawing/2014/main" id="{32A74E85-3F3E-DB10-B134-73D72D497A0E}"/>
              </a:ext>
            </a:extLst>
          </p:cNvPr>
          <p:cNvCxnSpPr>
            <a:endCxn id="58" idx="3"/>
          </p:cNvCxnSpPr>
          <p:nvPr/>
        </p:nvCxnSpPr>
        <p:spPr>
          <a:xfrm flipV="1">
            <a:off x="3735754" y="2975069"/>
            <a:ext cx="1722071" cy="1428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129A4FB2-E2F1-CBE8-0C15-9E4975312BC4}"/>
              </a:ext>
            </a:extLst>
          </p:cNvPr>
          <p:cNvSpPr txBox="1"/>
          <p:nvPr/>
        </p:nvSpPr>
        <p:spPr>
          <a:xfrm>
            <a:off x="457413" y="1846044"/>
            <a:ext cx="5186973" cy="646331"/>
          </a:xfrm>
          <a:prstGeom prst="rect">
            <a:avLst/>
          </a:prstGeom>
          <a:noFill/>
        </p:spPr>
        <p:txBody>
          <a:bodyPr wrap="square" rtlCol="0">
            <a:spAutoFit/>
          </a:bodyPr>
          <a:lstStyle/>
          <a:p>
            <a:r>
              <a:rPr kumimoji="1" lang="en-US" altLang="ja-JP" sz="3600" b="1" dirty="0">
                <a:solidFill>
                  <a:srgbClr val="5A402D"/>
                </a:solidFill>
              </a:rPr>
              <a:t>10/29</a:t>
            </a:r>
            <a:r>
              <a:rPr kumimoji="1" lang="ja-JP" altLang="en-US" sz="2000" b="1" dirty="0">
                <a:solidFill>
                  <a:srgbClr val="5A402D"/>
                </a:solidFill>
              </a:rPr>
              <a:t>（火）</a:t>
            </a:r>
            <a:r>
              <a:rPr kumimoji="1" lang="en-US" altLang="ja-JP" sz="3200" b="1" dirty="0">
                <a:solidFill>
                  <a:srgbClr val="5A402D"/>
                </a:solidFill>
              </a:rPr>
              <a:t>13</a:t>
            </a:r>
            <a:r>
              <a:rPr kumimoji="1" lang="ja-JP" altLang="en-US" sz="3200" b="1" dirty="0">
                <a:solidFill>
                  <a:srgbClr val="5A402D"/>
                </a:solidFill>
              </a:rPr>
              <a:t>：</a:t>
            </a:r>
            <a:r>
              <a:rPr kumimoji="1" lang="en-US" altLang="ja-JP" sz="3200" b="1" dirty="0">
                <a:solidFill>
                  <a:srgbClr val="5A402D"/>
                </a:solidFill>
              </a:rPr>
              <a:t>00</a:t>
            </a:r>
            <a:r>
              <a:rPr kumimoji="1" lang="ja-JP" altLang="en-US" sz="3200" b="1" dirty="0">
                <a:solidFill>
                  <a:srgbClr val="5A402D"/>
                </a:solidFill>
              </a:rPr>
              <a:t>～</a:t>
            </a:r>
            <a:r>
              <a:rPr kumimoji="1" lang="en-US" altLang="ja-JP" sz="3200" b="1" dirty="0">
                <a:solidFill>
                  <a:srgbClr val="5A402D"/>
                </a:solidFill>
              </a:rPr>
              <a:t>15</a:t>
            </a:r>
            <a:r>
              <a:rPr kumimoji="1" lang="ja-JP" altLang="en-US" sz="3200" b="1" dirty="0">
                <a:solidFill>
                  <a:srgbClr val="5A402D"/>
                </a:solidFill>
              </a:rPr>
              <a:t>：</a:t>
            </a:r>
            <a:r>
              <a:rPr kumimoji="1" lang="en-US" altLang="ja-JP" sz="3200" b="1" dirty="0">
                <a:solidFill>
                  <a:srgbClr val="5A402D"/>
                </a:solidFill>
              </a:rPr>
              <a:t>35</a:t>
            </a:r>
            <a:endParaRPr kumimoji="1" lang="ja-JP" altLang="en-US" sz="3200" b="1" dirty="0">
              <a:solidFill>
                <a:srgbClr val="5A402D"/>
              </a:solidFill>
            </a:endParaRPr>
          </a:p>
        </p:txBody>
      </p:sp>
      <p:pic>
        <p:nvPicPr>
          <p:cNvPr id="9" name="グラフィックス 8">
            <a:extLst>
              <a:ext uri="{FF2B5EF4-FFF2-40B4-BE49-F238E27FC236}">
                <a16:creationId xmlns:a16="http://schemas.microsoft.com/office/drawing/2014/main" id="{44F39950-CED3-63C4-9E9F-22B64213CB36}"/>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4808408" y="5612882"/>
            <a:ext cx="698242" cy="698242"/>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TotalTime>
  <Words>337</Words>
  <Application>Microsoft Office PowerPoint</Application>
  <PresentationFormat>ユーザー設定</PresentationFormat>
  <Paragraphs>36</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HGS創英角ｺﾞｼｯｸUB</vt:lpstr>
      <vt:lpstr>游ゴシック</vt:lpstr>
      <vt:lpstr>Arial</vt:lpstr>
      <vt:lpstr>Office Theme</vt:lpstr>
      <vt:lpstr>PowerPoint プレゼンテーション</vt:lpstr>
    </vt:vector>
  </TitlesOfParts>
  <Company>ACworks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名称未設定</dc:title>
  <dc:subject>名称未設定</dc:subject>
  <dc:creator>designAC</dc:creator>
  <cp:lastModifiedBy>k-kato</cp:lastModifiedBy>
  <cp:revision>15</cp:revision>
  <cp:lastPrinted>2024-09-24T08:20:41Z</cp:lastPrinted>
  <dcterms:created xsi:type="dcterms:W3CDTF">2024-09-17T05:52:28Z</dcterms:created>
  <dcterms:modified xsi:type="dcterms:W3CDTF">2024-09-30T09:13:20Z</dcterms:modified>
</cp:coreProperties>
</file>